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10287000" cx="18288000"/>
  <p:notesSz cx="6858000" cy="9144000"/>
  <p:embeddedFontLst>
    <p:embeddedFont>
      <p:font typeface="Roboto"/>
      <p:bold r:id="rId11"/>
      <p:boldItalic r:id="rId12"/>
    </p:embeddedFont>
    <p:embeddedFont>
      <p:font typeface="PT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7" roundtripDataSignature="AMtx7mjEotbWNeYenS1ckV/avFB9o4Ta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slide" Target="slides/slide5.xml"/><Relationship Id="rId13" Type="http://schemas.openxmlformats.org/officeDocument/2006/relationships/font" Target="fonts/PTSans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TSans-italic.fntdata"/><Relationship Id="rId14" Type="http://schemas.openxmlformats.org/officeDocument/2006/relationships/font" Target="fonts/PTSans-bold.fntdata"/><Relationship Id="rId17" Type="http://customschemas.google.com/relationships/presentationmetadata" Target="metadata"/><Relationship Id="rId16" Type="http://schemas.openxmlformats.org/officeDocument/2006/relationships/font" Target="fonts/PT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1525" r="-2070" t="-22330"/>
            </a:stretch>
          </a:blipFill>
          <a:ln>
            <a:noFill/>
          </a:ln>
        </p:spPr>
      </p:sp>
      <p:sp>
        <p:nvSpPr>
          <p:cNvPr id="85" name="Google Shape;85;p1"/>
          <p:cNvSpPr txBox="1"/>
          <p:nvPr/>
        </p:nvSpPr>
        <p:spPr>
          <a:xfrm>
            <a:off x="198808" y="-89198"/>
            <a:ext cx="17893674" cy="17783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235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the sitting heard around the world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263336" y="8973905"/>
            <a:ext cx="15761327" cy="8305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99" u="none" cap="none" strike="noStrike">
                <a:solidFill>
                  <a:srgbClr val="D3222A"/>
                </a:solidFill>
                <a:latin typeface="Roboto"/>
                <a:ea typeface="Roboto"/>
                <a:cs typeface="Roboto"/>
                <a:sym typeface="Roboto"/>
              </a:rPr>
              <a:t>A small action that made a big noise.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6A6A6"/>
            </a:gs>
            <a:gs pos="100000">
              <a:srgbClr val="FFFFFF"/>
            </a:gs>
          </a:gsLst>
          <a:lin ang="0" scaled="0"/>
        </a:gra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3588383" y="1704263"/>
            <a:ext cx="11156552" cy="5916007"/>
          </a:xfrm>
          <a:custGeom>
            <a:rect b="b" l="l" r="r" t="t"/>
            <a:pathLst>
              <a:path extrusionOk="0" h="5916007" w="11156552">
                <a:moveTo>
                  <a:pt x="0" y="0"/>
                </a:moveTo>
                <a:lnTo>
                  <a:pt x="11156552" y="0"/>
                </a:lnTo>
                <a:lnTo>
                  <a:pt x="11156552" y="5916007"/>
                </a:lnTo>
                <a:lnTo>
                  <a:pt x="0" y="59160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8330" l="0" r="-3548" t="-6844"/>
            </a:stretch>
          </a:blipFill>
          <a:ln>
            <a:noFill/>
          </a:ln>
        </p:spPr>
      </p:sp>
      <p:sp>
        <p:nvSpPr>
          <p:cNvPr id="92" name="Google Shape;92;p2"/>
          <p:cNvSpPr txBox="1"/>
          <p:nvPr/>
        </p:nvSpPr>
        <p:spPr>
          <a:xfrm>
            <a:off x="197163" y="-74092"/>
            <a:ext cx="17893674" cy="17783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235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the sitting heard around the world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6A6A6"/>
            </a:gs>
            <a:gs pos="100000">
              <a:srgbClr val="FFFFFF"/>
            </a:gs>
          </a:gsLst>
          <a:lin ang="0" scaled="0"/>
        </a:gra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/>
        </p:nvSpPr>
        <p:spPr>
          <a:xfrm>
            <a:off x="1553834" y="176987"/>
            <a:ext cx="13835910" cy="10890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24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2024 Alabama Course of Study Standards</a:t>
            </a:r>
            <a:endParaRPr/>
          </a:p>
        </p:txBody>
      </p:sp>
      <p:sp>
        <p:nvSpPr>
          <p:cNvPr id="98" name="Google Shape;98;p3"/>
          <p:cNvSpPr txBox="1"/>
          <p:nvPr/>
        </p:nvSpPr>
        <p:spPr>
          <a:xfrm>
            <a:off x="1553834" y="2718017"/>
            <a:ext cx="14361044" cy="28841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9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18-Analyze how an individual’s civic participation can influence government, politics, and</a:t>
            </a:r>
            <a:endParaRPr/>
          </a:p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9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society.</a:t>
            </a:r>
            <a:endParaRPr/>
          </a:p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9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18a - Identify and describe ways citizens work together to influence the government and solve</a:t>
            </a:r>
            <a:endParaRPr/>
          </a:p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9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problems.</a:t>
            </a:r>
            <a:endParaRPr/>
          </a:p>
          <a:p>
            <a:pPr indent="0" lvl="0" marL="0" marR="0" rtl="0" algn="ctr">
              <a:lnSpc>
                <a:spcPct val="7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99" u="none" cap="none" strike="noStrike">
              <a:solidFill>
                <a:srgbClr val="D3222A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1028700" y="1841796"/>
            <a:ext cx="14361044" cy="7740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399" u="sng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Grade Level - 6th Grade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6A6A6"/>
            </a:gs>
            <a:gs pos="100000">
              <a:srgbClr val="FFFFFF"/>
            </a:gs>
          </a:gsLst>
          <a:lin ang="0" scaled="0"/>
        </a:gra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/>
          <p:nvPr/>
        </p:nvSpPr>
        <p:spPr>
          <a:xfrm>
            <a:off x="6574700" y="258444"/>
            <a:ext cx="3718173" cy="7702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49" u="sng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Lesson Plan - Day 1 </a:t>
            </a:r>
            <a:endParaRPr/>
          </a:p>
        </p:txBody>
      </p:sp>
      <p:sp>
        <p:nvSpPr>
          <p:cNvPr id="105" name="Google Shape;105;p4"/>
          <p:cNvSpPr txBox="1"/>
          <p:nvPr/>
        </p:nvSpPr>
        <p:spPr>
          <a:xfrm>
            <a:off x="215007" y="1115160"/>
            <a:ext cx="18072993" cy="10287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99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Learning Target: I can explain the causes and effects of the Montgomery Bus Boycott and identify how individuals and communities can create change through protest. </a:t>
            </a:r>
            <a:endParaRPr/>
          </a:p>
        </p:txBody>
      </p:sp>
      <p:sp>
        <p:nvSpPr>
          <p:cNvPr id="106" name="Google Shape;106;p4"/>
          <p:cNvSpPr txBox="1"/>
          <p:nvPr/>
        </p:nvSpPr>
        <p:spPr>
          <a:xfrm>
            <a:off x="215007" y="2642327"/>
            <a:ext cx="18072993" cy="69202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Before Strategy: KWL Chart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Activity: Students complete the K (Know) and W (Want to Know) columns related to the Montgomery Bus Boycott and the civil rights movement.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During Strategy: Cause and Effect FlowChart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Activity: Students will work in small groups with event cards that will trace how Rosa Parks’ arrest led to the Montgomery Bus Boycott which influenced federal law.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After Strategy: Exit Ticket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Activity: Students will respond to the following prompt-“How do you think ordinary people made such a big impact during the boycott?”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Students share insights and update their K-W-L chart with new facts learned (L column).</a:t>
            </a:r>
            <a:endParaRPr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6A6A6"/>
            </a:gs>
            <a:gs pos="100000">
              <a:srgbClr val="FFFFFF"/>
            </a:gs>
          </a:gsLst>
          <a:lin ang="0" scaled="0"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/>
          <p:nvPr/>
        </p:nvSpPr>
        <p:spPr>
          <a:xfrm>
            <a:off x="245346" y="2193924"/>
            <a:ext cx="11804100" cy="81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Before Strategy: Think-Pair-Share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Activity: Students will analyze the primary source below and discuss with their partner how they think bus segregation ended in Montgomery, Alabama. 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3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During Strategy: Q A R - Case Study 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Activity: Case Study: Browder v. Gayle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Students read a short summary of the Browder v. Gayle decision (simplified).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Students then work in pairs to answer comprehension questions about the case and its significance.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Facilitate a short discussion: “Why was this court case important for civil rights?”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3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After Strategy: Scrapbooking</a:t>
            </a:r>
            <a:endParaRPr sz="1100"/>
          </a:p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D3222A"/>
                </a:solidFill>
                <a:latin typeface="PT Sans"/>
                <a:ea typeface="PT Sans"/>
                <a:cs typeface="PT Sans"/>
                <a:sym typeface="PT Sans"/>
              </a:rPr>
              <a:t>Activity: Students will create a Civil Rights scrapbook page using Canva. Each scrapbook page will include a headline, brief description of both events, and primary source image and respond to the following prompt: “How can regular citizens shape the law?” </a:t>
            </a:r>
            <a:endParaRPr sz="1100"/>
          </a:p>
          <a:p>
            <a:pPr indent="0" lvl="0" marL="0" marR="0" rtl="0" algn="l">
              <a:lnSpc>
                <a:spcPct val="1452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99" u="none" cap="none" strike="noStrike">
              <a:solidFill>
                <a:srgbClr val="D3222A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12" name="Google Shape;112;p5"/>
          <p:cNvSpPr/>
          <p:nvPr/>
        </p:nvSpPr>
        <p:spPr>
          <a:xfrm>
            <a:off x="12843104" y="2451147"/>
            <a:ext cx="4535418" cy="6301906"/>
          </a:xfrm>
          <a:custGeom>
            <a:rect b="b" l="l" r="r" t="t"/>
            <a:pathLst>
              <a:path extrusionOk="0" h="6301906" w="4535418">
                <a:moveTo>
                  <a:pt x="0" y="0"/>
                </a:moveTo>
                <a:lnTo>
                  <a:pt x="4535419" y="0"/>
                </a:lnTo>
                <a:lnTo>
                  <a:pt x="4535419" y="6301906"/>
                </a:lnTo>
                <a:lnTo>
                  <a:pt x="0" y="63019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118" r="-119" t="0"/>
            </a:stretch>
          </a:blipFill>
          <a:ln>
            <a:noFill/>
          </a:ln>
        </p:spPr>
      </p:sp>
      <p:sp>
        <p:nvSpPr>
          <p:cNvPr id="113" name="Google Shape;113;p5"/>
          <p:cNvSpPr txBox="1"/>
          <p:nvPr/>
        </p:nvSpPr>
        <p:spPr>
          <a:xfrm>
            <a:off x="6816394" y="258444"/>
            <a:ext cx="3718173" cy="7702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49" u="sng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Lesson Plan - Day 2 </a:t>
            </a:r>
            <a:endParaRPr/>
          </a:p>
        </p:txBody>
      </p:sp>
      <p:sp>
        <p:nvSpPr>
          <p:cNvPr id="114" name="Google Shape;114;p5"/>
          <p:cNvSpPr txBox="1"/>
          <p:nvPr/>
        </p:nvSpPr>
        <p:spPr>
          <a:xfrm>
            <a:off x="245346" y="971550"/>
            <a:ext cx="17831172" cy="10287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999" u="none" cap="none" strike="noStrike">
                <a:solidFill>
                  <a:srgbClr val="D3222A"/>
                </a:solidFill>
                <a:latin typeface="Bebas Neue"/>
                <a:ea typeface="Bebas Neue"/>
                <a:cs typeface="Bebas Neue"/>
                <a:sym typeface="Bebas Neue"/>
              </a:rPr>
              <a:t>Learning Target: I can analyze how the Browder v. Gayle case resulted in the end of bus segregation and describe how civic action influenced federal law.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